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36"/>
  </p:notesMasterIdLst>
  <p:handoutMasterIdLst>
    <p:handoutMasterId r:id="rId37"/>
  </p:handoutMasterIdLst>
  <p:sldIdLst>
    <p:sldId id="272" r:id="rId3"/>
    <p:sldId id="428" r:id="rId4"/>
    <p:sldId id="565" r:id="rId5"/>
    <p:sldId id="535" r:id="rId6"/>
    <p:sldId id="536" r:id="rId7"/>
    <p:sldId id="540" r:id="rId8"/>
    <p:sldId id="581" r:id="rId9"/>
    <p:sldId id="636" r:id="rId10"/>
    <p:sldId id="582" r:id="rId11"/>
    <p:sldId id="588" r:id="rId12"/>
    <p:sldId id="590" r:id="rId13"/>
    <p:sldId id="634" r:id="rId14"/>
    <p:sldId id="650" r:id="rId15"/>
    <p:sldId id="640" r:id="rId16"/>
    <p:sldId id="647" r:id="rId17"/>
    <p:sldId id="651" r:id="rId18"/>
    <p:sldId id="594" r:id="rId19"/>
    <p:sldId id="633" r:id="rId20"/>
    <p:sldId id="599" r:id="rId21"/>
    <p:sldId id="602" r:id="rId22"/>
    <p:sldId id="604" r:id="rId23"/>
    <p:sldId id="643" r:id="rId24"/>
    <p:sldId id="606" r:id="rId25"/>
    <p:sldId id="608" r:id="rId26"/>
    <p:sldId id="612" r:id="rId27"/>
    <p:sldId id="644" r:id="rId28"/>
    <p:sldId id="619" r:id="rId29"/>
    <p:sldId id="625" r:id="rId30"/>
    <p:sldId id="627" r:id="rId31"/>
    <p:sldId id="629" r:id="rId32"/>
    <p:sldId id="642" r:id="rId33"/>
    <p:sldId id="584" r:id="rId34"/>
    <p:sldId id="586" r:id="rId35"/>
  </p:sldIdLst>
  <p:sldSz cx="9144000" cy="6858000" type="screen4x3"/>
  <p:notesSz cx="7077075" cy="9363075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0D1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93484" autoAdjust="0"/>
  </p:normalViewPr>
  <p:slideViewPr>
    <p:cSldViewPr snapToGrid="0" snapToObjects="1">
      <p:cViewPr varScale="1">
        <p:scale>
          <a:sx n="60" d="100"/>
          <a:sy n="60" d="100"/>
        </p:scale>
        <p:origin x="136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128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6D18B0AB-0266-443A-9FB7-EDCF152B789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88963959-57F7-432F-B078-889147DD1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68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7C07DC7E-F6F7-48BB-8412-437540DD803F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6975" y="701675"/>
            <a:ext cx="4683125" cy="3511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447461"/>
            <a:ext cx="5661660" cy="4213384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15BEDAA0-2E74-4F2A-B0A6-B1D22C78E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5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EDAA0-2E74-4F2A-B0A6-B1D22C78EC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50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11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DC3577-1384-41B9-86F2-A64D7F9846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995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74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06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72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7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05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44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EDAA0-2E74-4F2A-B0A6-B1D22C78EC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37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EDAA0-2E74-4F2A-B0A6-B1D22C78EC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98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46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05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3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49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5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31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09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22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97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5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72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28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32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CA9CE-1EA5-4EAA-ABB5-0DD1F648C6F4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1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AE43C-B558-4FD4-814B-BEEAAAF7034D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62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5E71-4643-4E86-9CD6-2F1E379D53E5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12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CA9CE-1EA5-4EAA-ABB5-0DD1F648C6F4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88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tx1"/>
              </a:buClr>
              <a:buFont typeface="Wingdings" panose="05000000000000000000" pitchFamily="2" charset="2"/>
              <a:buChar char="§"/>
              <a:defRPr sz="2400"/>
            </a:lvl1pPr>
            <a:lvl2pPr marL="742950" indent="-285750">
              <a:buClr>
                <a:schemeClr val="tx1"/>
              </a:buClr>
              <a:buFont typeface="Wingdings" panose="05000000000000000000" pitchFamily="2" charset="2"/>
              <a:buChar char="§"/>
              <a:defRPr sz="2000"/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600"/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5806-CF94-464E-802C-DC2F337BA563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89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8EF87-B2DC-4288-83BB-FDD3F6158227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4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D004-66FB-400F-A16E-6CECB88BC463}" type="datetime1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3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F962-545B-4054-8419-788AA672B03C}" type="datetime1">
              <a:rPr lang="en-US" smtClean="0"/>
              <a:t>12/12/2018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44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7041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303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E9FD-953D-4269-9839-82F82DCABAEE}" type="datetime1">
              <a:rPr lang="en-US" smtClean="0"/>
              <a:t>12/12/2018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14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57CC-B1F2-40C7-969D-1957643062B3}" type="datetime1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5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5806-CF94-464E-802C-DC2F337BA563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357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A50B-A93B-44DB-AC15-6F5563647697}" type="datetime1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23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8960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902513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68856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622829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4686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AE43C-B558-4FD4-814B-BEEAAAF7034D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443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5E71-4643-4E86-9CD6-2F1E379D53E5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8EF87-B2DC-4288-83BB-FDD3F6158227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38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D004-66FB-400F-A16E-6CECB88BC463}" type="datetime1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19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F962-545B-4054-8419-788AA672B03C}" type="datetime1">
              <a:rPr lang="en-US" smtClean="0"/>
              <a:t>12/12/2018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0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8807-798F-44C7-A6AA-611E4CA53D51}" type="datetime1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4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E9FD-953D-4269-9839-82F82DCABAEE}" type="datetime1">
              <a:rPr lang="en-US" smtClean="0"/>
              <a:t>12/12/2018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66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57CC-B1F2-40C7-969D-1957643062B3}" type="datetime1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7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A50B-A93B-44DB-AC15-6F5563647697}" type="datetime1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3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75B57-04AB-4B9C-9DEE-947CC5352B30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31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75B57-04AB-4B9C-9DEE-947CC5352B30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9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3" descr="10SCpwpt1mainne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685800" y="1395413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Cambria" pitchFamily="18" charset="0"/>
              </a:rPr>
              <a:t>Saddleback College </a:t>
            </a:r>
            <a:br>
              <a:rPr lang="en-US" altLang="en-US" dirty="0">
                <a:solidFill>
                  <a:schemeClr val="bg1"/>
                </a:solidFill>
                <a:latin typeface="Cambria" pitchFamily="18" charset="0"/>
              </a:rPr>
            </a:br>
            <a:r>
              <a:rPr lang="en-US" altLang="en-US" sz="3600" dirty="0">
                <a:solidFill>
                  <a:schemeClr val="bg1"/>
                </a:solidFill>
                <a:latin typeface="Cambria" pitchFamily="18" charset="0"/>
              </a:rPr>
              <a:t>CONTRACT EDUCATION </a:t>
            </a:r>
            <a:br>
              <a:rPr lang="en-US" altLang="en-US" sz="3600" dirty="0">
                <a:solidFill>
                  <a:schemeClr val="bg1"/>
                </a:solidFill>
                <a:latin typeface="Cambria" pitchFamily="18" charset="0"/>
              </a:rPr>
            </a:br>
            <a:br>
              <a:rPr lang="en-US" altLang="en-US" sz="3600" dirty="0">
                <a:solidFill>
                  <a:schemeClr val="bg1"/>
                </a:solidFill>
                <a:latin typeface="Cambria" pitchFamily="18" charset="0"/>
              </a:rPr>
            </a:br>
            <a:endParaRPr lang="en-US" altLang="en-US" sz="36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2147" y="1711234"/>
            <a:ext cx="6949441" cy="2594066"/>
          </a:xfrm>
        </p:spPr>
        <p:txBody>
          <a:bodyPr rtlCol="0">
            <a:normAutofit fontScale="85000" lnSpcReduction="20000"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Cambria"/>
              <a:ea typeface="+mn-ea"/>
              <a:cs typeface="Cambria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n-US" sz="3800" dirty="0">
                <a:solidFill>
                  <a:schemeClr val="tx1"/>
                </a:solidFill>
                <a:cs typeface="Cambria"/>
              </a:rPr>
              <a:t>Excel 2016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  <a:cs typeface="Cambria"/>
              </a:rPr>
              <a:t>External Data/Charts and Graphs </a:t>
            </a:r>
          </a:p>
          <a:p>
            <a:pPr algn="ctr" fontAlgn="auto"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cs typeface="Cambria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cs typeface="Cambria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cs typeface="Cambria"/>
              </a:rPr>
              <a:t>Alan Foote, PhD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cs typeface="Cambria"/>
              </a:rPr>
              <a:t>Saddleback College, Mission Viejo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latin typeface="Cambria"/>
              <a:ea typeface="+mn-ea"/>
              <a:cs typeface="Cambr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18A-038E-4E91-9D8A-74E6BB8E8B6D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Importing Text to Excel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721" y="816638"/>
            <a:ext cx="4430969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On the Data tab, click Get Data/From File/ From Text/CSV</a:t>
            </a:r>
          </a:p>
          <a:p>
            <a:pPr lvl="1"/>
            <a:r>
              <a:rPr lang="en-US" sz="2400" dirty="0"/>
              <a:t>In the Import Data dialog box,  select the file and click Open </a:t>
            </a:r>
          </a:p>
          <a:p>
            <a:pPr lvl="1"/>
            <a:r>
              <a:rPr lang="en-US" sz="2400" dirty="0"/>
              <a:t>Preview of the file appears and click load to load into Excel Worksheet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092068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Importing Access to Excel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198483" y="816638"/>
            <a:ext cx="4723208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On the Data tab, click Get Data/From Database/ From Microsoft Access Database</a:t>
            </a:r>
          </a:p>
          <a:p>
            <a:pPr lvl="1"/>
            <a:r>
              <a:rPr lang="en-US" sz="2400" dirty="0"/>
              <a:t>In the Import Data dialog box,  select the Access database file and click Open </a:t>
            </a:r>
          </a:p>
          <a:p>
            <a:pPr lvl="1"/>
            <a:r>
              <a:rPr lang="en-US" sz="2400" dirty="0"/>
              <a:t>Select Table or Query to import to Excel</a:t>
            </a:r>
          </a:p>
        </p:txBody>
      </p:sp>
    </p:spTree>
    <p:extLst>
      <p:ext uri="{BB962C8B-B14F-4D97-AF65-F5344CB8AC3E}">
        <p14:creationId xmlns:p14="http://schemas.microsoft.com/office/powerpoint/2010/main" val="2618625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58" y="1491992"/>
            <a:ext cx="8238931" cy="48522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9276F43-27DD-4336-8B76-EA8678D46FAC}"/>
              </a:ext>
            </a:extLst>
          </p:cNvPr>
          <p:cNvSpPr txBox="1">
            <a:spLocks/>
          </p:cNvSpPr>
          <p:nvPr/>
        </p:nvSpPr>
        <p:spPr>
          <a:xfrm>
            <a:off x="609599" y="609600"/>
            <a:ext cx="6347714" cy="70419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Excel Data Model</a:t>
            </a:r>
          </a:p>
        </p:txBody>
      </p:sp>
    </p:spTree>
    <p:extLst>
      <p:ext uri="{BB962C8B-B14F-4D97-AF65-F5344CB8AC3E}">
        <p14:creationId xmlns:p14="http://schemas.microsoft.com/office/powerpoint/2010/main" val="3082360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1124913"/>
            <a:ext cx="8026400" cy="296235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Transforming Data with Queries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Fig11-05.bmp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16" y="1794393"/>
            <a:ext cx="6861307" cy="349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25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PivotTable from the Data Model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0721" y="816638"/>
            <a:ext cx="4473064" cy="5224724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Create PivotTables based on information contained in multiple tables.</a:t>
            </a:r>
          </a:p>
          <a:p>
            <a:pPr>
              <a:lnSpc>
                <a:spcPct val="90000"/>
              </a:lnSpc>
            </a:pPr>
            <a:r>
              <a:rPr lang="en-US" dirty="0"/>
              <a:t>PivotTable using multiple tables have table relationships based on common fields.</a:t>
            </a:r>
          </a:p>
          <a:p>
            <a:pPr>
              <a:lnSpc>
                <a:spcPct val="90000"/>
              </a:lnSpc>
            </a:pPr>
            <a:r>
              <a:rPr lang="en-US" dirty="0"/>
              <a:t> A timeline  is a slicer that is applied to date fields.</a:t>
            </a:r>
          </a:p>
        </p:txBody>
      </p:sp>
    </p:spTree>
    <p:extLst>
      <p:ext uri="{BB962C8B-B14F-4D97-AF65-F5344CB8AC3E}">
        <p14:creationId xmlns:p14="http://schemas.microsoft.com/office/powerpoint/2010/main" val="3352965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1124913"/>
            <a:ext cx="8026400" cy="296235"/>
          </a:xfrm>
        </p:spPr>
        <p:txBody>
          <a:bodyPr>
            <a:normAutofit fontScale="90000"/>
          </a:bodyPr>
          <a:lstStyle/>
          <a:p>
            <a:r>
              <a:rPr lang="en-US" dirty="0"/>
              <a:t>Charting Trends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Fig11-09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0" y="1776595"/>
            <a:ext cx="8669867" cy="366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2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1124913"/>
            <a:ext cx="8026400" cy="296235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Forecast Sheet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Fig11-11.bmp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77" y="1791158"/>
            <a:ext cx="6298127" cy="36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59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59" name="Rectangle 14"/>
          <p:cNvSpPr>
            <a:spLocks noGrp="1"/>
          </p:cNvSpPr>
          <p:nvPr>
            <p:ph type="title"/>
          </p:nvPr>
        </p:nvSpPr>
        <p:spPr>
          <a:xfrm>
            <a:off x="482600" y="2615611"/>
            <a:ext cx="2525519" cy="1437464"/>
          </a:xfrm>
        </p:spPr>
        <p:txBody>
          <a:bodyPr anchor="ctr">
            <a:normAutofit/>
          </a:bodyPr>
          <a:lstStyle/>
          <a:p>
            <a:r>
              <a:rPr lang="en-US" dirty="0"/>
              <a:t>Charts and Graphs</a:t>
            </a:r>
          </a:p>
        </p:txBody>
      </p:sp>
      <p:sp>
        <p:nvSpPr>
          <p:cNvPr id="19460" name="Rectangle 15"/>
          <p:cNvSpPr>
            <a:spLocks noGrp="1"/>
          </p:cNvSpPr>
          <p:nvPr>
            <p:ph type="body" idx="1"/>
          </p:nvPr>
        </p:nvSpPr>
        <p:spPr>
          <a:xfrm>
            <a:off x="3545974" y="2694318"/>
            <a:ext cx="4653818" cy="1469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Charts show trends or relationships in data in a graphic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083380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59" name="Rectangle 14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Chart </a:t>
            </a:r>
            <a:br>
              <a:rPr lang="en-US" dirty="0"/>
            </a:br>
            <a:r>
              <a:rPr lang="en-US" dirty="0"/>
              <a:t>Process</a:t>
            </a:r>
          </a:p>
        </p:txBody>
      </p:sp>
      <p:sp>
        <p:nvSpPr>
          <p:cNvPr id="19460" name="Rectangle 15"/>
          <p:cNvSpPr>
            <a:spLocks noGrp="1"/>
          </p:cNvSpPr>
          <p:nvPr>
            <p:ph type="body" idx="1"/>
          </p:nvPr>
        </p:nvSpPr>
        <p:spPr>
          <a:xfrm>
            <a:off x="3490722" y="816638"/>
            <a:ext cx="4653818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Selecting the data to display in the chart</a:t>
            </a:r>
          </a:p>
          <a:p>
            <a:pPr>
              <a:lnSpc>
                <a:spcPct val="90000"/>
              </a:lnSpc>
            </a:pPr>
            <a:r>
              <a:rPr lang="en-US" dirty="0"/>
              <a:t>Choosing the chart type</a:t>
            </a:r>
          </a:p>
          <a:p>
            <a:pPr>
              <a:lnSpc>
                <a:spcPct val="90000"/>
              </a:lnSpc>
            </a:pPr>
            <a:r>
              <a:rPr lang="en-US" dirty="0"/>
              <a:t>Moving the chart to a specific location</a:t>
            </a:r>
          </a:p>
          <a:p>
            <a:pPr>
              <a:lnSpc>
                <a:spcPct val="90000"/>
              </a:lnSpc>
            </a:pPr>
            <a:r>
              <a:rPr lang="en-US" dirty="0"/>
              <a:t>Sizing the chart</a:t>
            </a:r>
          </a:p>
          <a:p>
            <a:pPr>
              <a:lnSpc>
                <a:spcPct val="90000"/>
              </a:lnSpc>
            </a:pPr>
            <a:r>
              <a:rPr lang="en-US" dirty="0"/>
              <a:t>Formatting the chart’s appearance</a:t>
            </a:r>
          </a:p>
        </p:txBody>
      </p:sp>
    </p:spTree>
    <p:extLst>
      <p:ext uri="{BB962C8B-B14F-4D97-AF65-F5344CB8AC3E}">
        <p14:creationId xmlns:p14="http://schemas.microsoft.com/office/powerpoint/2010/main" val="391499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Getting Started with Excel Charts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536858" cy="5224724"/>
          </a:xfrm>
        </p:spPr>
        <p:txBody>
          <a:bodyPr anchor="ctr"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dirty="0"/>
              <a:t>A data source includes one or more data series and a series of category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 data series values plotted on the chart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Category values provide descriptive labels for each data series or data value (first column or first row of the data source)</a:t>
            </a:r>
          </a:p>
        </p:txBody>
      </p:sp>
    </p:spTree>
    <p:extLst>
      <p:ext uri="{BB962C8B-B14F-4D97-AF65-F5344CB8AC3E}">
        <p14:creationId xmlns:p14="http://schemas.microsoft.com/office/powerpoint/2010/main" val="4050369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9DCB46-5908-4614-8640-EF6805736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External Data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F5332-6D9E-4C82-A07C-44483AAAA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2997" y="6041362"/>
            <a:ext cx="5125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95BCD0-9BA6-4D29-8DA2-D2874D97CE89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3091DF-4777-41B7-B9F7-6B6343D6E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816638"/>
            <a:ext cx="3813846" cy="522472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Link Worksheets and Workbooks/Hyperlinks</a:t>
            </a:r>
          </a:p>
          <a:p>
            <a:r>
              <a:rPr lang="en-US" dirty="0"/>
              <a:t>Text/CSV files</a:t>
            </a:r>
          </a:p>
          <a:p>
            <a:r>
              <a:rPr lang="en-US" dirty="0"/>
              <a:t>MS Access</a:t>
            </a:r>
          </a:p>
          <a:p>
            <a:r>
              <a:rPr lang="en-US" dirty="0"/>
              <a:t>Charts and Graphs</a:t>
            </a:r>
          </a:p>
        </p:txBody>
      </p:sp>
    </p:spTree>
    <p:extLst>
      <p:ext uri="{BB962C8B-B14F-4D97-AF65-F5344CB8AC3E}">
        <p14:creationId xmlns:p14="http://schemas.microsoft.com/office/powerpoint/2010/main" val="2611316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sz="2800" dirty="0"/>
              <a:t>Excel Charts </a:t>
            </a:r>
            <a:r>
              <a:rPr lang="en-US" dirty="0"/>
              <a:t>– Quick Analysis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1425355"/>
            <a:ext cx="4568755" cy="4007289"/>
          </a:xfrm>
        </p:spPr>
        <p:txBody>
          <a:bodyPr anchor="ctr">
            <a:noAutofit/>
          </a:bodyPr>
          <a:lstStyle/>
          <a:p>
            <a:pPr lvl="1"/>
            <a:r>
              <a:rPr lang="en-US" sz="2400" dirty="0"/>
              <a:t>Quick Analysis tool </a:t>
            </a:r>
          </a:p>
          <a:p>
            <a:pPr lvl="1"/>
            <a:r>
              <a:rPr lang="en-US" sz="2400" dirty="0"/>
              <a:t>The Quick Analysis tool includes a category for creating charts</a:t>
            </a:r>
          </a:p>
          <a:p>
            <a:pPr lvl="1"/>
            <a:r>
              <a:rPr lang="en-US" sz="2400" dirty="0"/>
              <a:t>The CHART category lists recommended chart types</a:t>
            </a:r>
          </a:p>
        </p:txBody>
      </p:sp>
    </p:spTree>
    <p:extLst>
      <p:ext uri="{BB962C8B-B14F-4D97-AF65-F5344CB8AC3E}">
        <p14:creationId xmlns:p14="http://schemas.microsoft.com/office/powerpoint/2010/main" val="1384137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Chart Elements</a:t>
            </a:r>
          </a:p>
        </p:txBody>
      </p:sp>
      <p:pic>
        <p:nvPicPr>
          <p:cNvPr id="3" name="Picture 2" descr="Fig04-1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870850"/>
            <a:ext cx="7797800" cy="344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6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1124913"/>
            <a:ext cx="8026400" cy="296235"/>
          </a:xfrm>
        </p:spPr>
        <p:txBody>
          <a:bodyPr>
            <a:normAutofit fontScale="90000"/>
          </a:bodyPr>
          <a:lstStyle/>
          <a:p>
            <a:r>
              <a:rPr lang="en-US" dirty="0"/>
              <a:t>Pie Charts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Fig11-09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0" y="1776595"/>
            <a:ext cx="8669867" cy="366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17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Pie Chart Legend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1460500"/>
            <a:ext cx="4292310" cy="4025950"/>
          </a:xfrm>
        </p:spPr>
        <p:txBody>
          <a:bodyPr anchor="ctr">
            <a:noAutofit/>
          </a:bodyPr>
          <a:lstStyle/>
          <a:p>
            <a:pPr lvl="1">
              <a:lnSpc>
                <a:spcPct val="90000"/>
              </a:lnSpc>
            </a:pPr>
            <a:r>
              <a:rPr lang="en-US" sz="2400" dirty="0"/>
              <a:t>Fine-tune a chart style by formatting individual chart elements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Chart Elements button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Format pane</a:t>
            </a:r>
          </a:p>
        </p:txBody>
      </p:sp>
    </p:spTree>
    <p:extLst>
      <p:ext uri="{BB962C8B-B14F-4D97-AF65-F5344CB8AC3E}">
        <p14:creationId xmlns:p14="http://schemas.microsoft.com/office/powerpoint/2010/main" val="680877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/>
              <a:t>Chart Elements -</a:t>
            </a:r>
            <a:br>
              <a:rPr lang="en-US" dirty="0"/>
            </a:br>
            <a:r>
              <a:rPr lang="en-US" dirty="0"/>
              <a:t>Pie Slice Colors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A pie slice - data marker of a single data value from a data series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Format appearance of individual data markers to highlight each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Printer quality or monitor resolution - distinguish between similarly colored slices or data</a:t>
            </a:r>
          </a:p>
        </p:txBody>
      </p:sp>
    </p:spTree>
    <p:extLst>
      <p:ext uri="{BB962C8B-B14F-4D97-AF65-F5344CB8AC3E}">
        <p14:creationId xmlns:p14="http://schemas.microsoft.com/office/powerpoint/2010/main" val="1547771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43" name="Rectangle 8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/>
              <a:t>Creating a Column Chart</a:t>
            </a:r>
            <a:endParaRPr lang="en-US" dirty="0"/>
          </a:p>
        </p:txBody>
      </p:sp>
      <p:sp>
        <p:nvSpPr>
          <p:cNvPr id="35844" name="Rectangle 9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3777826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Column chart displays values in different categories as columns</a:t>
            </a:r>
          </a:p>
          <a:p>
            <a:pPr>
              <a:lnSpc>
                <a:spcPct val="90000"/>
              </a:lnSpc>
            </a:pPr>
            <a:r>
              <a:rPr lang="en-US" dirty="0"/>
              <a:t>Bar chart - Column chart turned on its side</a:t>
            </a:r>
          </a:p>
          <a:p>
            <a:pPr>
              <a:lnSpc>
                <a:spcPct val="90000"/>
              </a:lnSpc>
            </a:pPr>
            <a:r>
              <a:rPr lang="en-US" dirty="0"/>
              <a:t>Column chart- Height is based on its value</a:t>
            </a:r>
          </a:p>
          <a:p>
            <a:pPr>
              <a:lnSpc>
                <a:spcPct val="90000"/>
              </a:lnSpc>
            </a:pPr>
            <a:r>
              <a:rPr lang="en-US" dirty="0"/>
              <a:t>Bar chart -Length of each bar is based on its value</a:t>
            </a:r>
          </a:p>
        </p:txBody>
      </p:sp>
    </p:spTree>
    <p:extLst>
      <p:ext uri="{BB962C8B-B14F-4D97-AF65-F5344CB8AC3E}">
        <p14:creationId xmlns:p14="http://schemas.microsoft.com/office/powerpoint/2010/main" val="2007446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1124913"/>
            <a:ext cx="8026400" cy="296235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Clustered Column Chart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Fig11-1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77" y="1791158"/>
            <a:ext cx="6298127" cy="36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87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Line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621918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Line charts used when the data consists of values drawn from categories with a sequential order evenly spaced</a:t>
            </a:r>
          </a:p>
          <a:p>
            <a:pPr>
              <a:lnSpc>
                <a:spcPct val="90000"/>
              </a:lnSpc>
            </a:pPr>
            <a:r>
              <a:rPr lang="en-US" dirty="0"/>
              <a:t>Like column charts, a line chart can be used with one or more data series</a:t>
            </a:r>
          </a:p>
          <a:p>
            <a:pPr>
              <a:lnSpc>
                <a:spcPct val="90000"/>
              </a:lnSpc>
            </a:pPr>
            <a:r>
              <a:rPr lang="en-US" dirty="0"/>
              <a:t>Multiple data series, plot the data values on different lines</a:t>
            </a:r>
          </a:p>
        </p:txBody>
      </p:sp>
    </p:spTree>
    <p:extLst>
      <p:ext uri="{BB962C8B-B14F-4D97-AF65-F5344CB8AC3E}">
        <p14:creationId xmlns:p14="http://schemas.microsoft.com/office/powerpoint/2010/main" val="777613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Formatting Data Markers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Each value from a data series is represented by a data marker:</a:t>
            </a:r>
          </a:p>
          <a:p>
            <a:pPr lvl="1"/>
            <a:r>
              <a:rPr lang="en-US"/>
              <a:t>Individual pie slices in pie charts</a:t>
            </a:r>
          </a:p>
          <a:p>
            <a:pPr lvl="1"/>
            <a:r>
              <a:rPr lang="en-US"/>
              <a:t>Columns in column charts</a:t>
            </a:r>
          </a:p>
          <a:p>
            <a:pPr lvl="1"/>
            <a:r>
              <a:rPr lang="en-US"/>
              <a:t>Points connected by the line in a line chart</a:t>
            </a:r>
          </a:p>
        </p:txBody>
      </p:sp>
    </p:spTree>
    <p:extLst>
      <p:ext uri="{BB962C8B-B14F-4D97-AF65-F5344CB8AC3E}">
        <p14:creationId xmlns:p14="http://schemas.microsoft.com/office/powerpoint/2010/main" val="894302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0" y="602960"/>
            <a:ext cx="8026400" cy="882940"/>
          </a:xfrm>
        </p:spPr>
        <p:txBody>
          <a:bodyPr>
            <a:normAutofit/>
          </a:bodyPr>
          <a:lstStyle/>
          <a:p>
            <a:r>
              <a:rPr lang="en-US" dirty="0"/>
              <a:t>Formatting the Plot Area</a:t>
            </a:r>
          </a:p>
        </p:txBody>
      </p:sp>
      <p:pic>
        <p:nvPicPr>
          <p:cNvPr id="3" name="Picture 2" descr="Fig04-27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31" y="1781467"/>
            <a:ext cx="6088396" cy="417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57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/>
          </p:cNvSpPr>
          <p:nvPr>
            <p:ph type="title"/>
          </p:nvPr>
        </p:nvSpPr>
        <p:spPr>
          <a:xfrm>
            <a:off x="762000" y="720090"/>
            <a:ext cx="8026400" cy="967831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Referencing Cells and Ranges in Other Worksheets</a:t>
            </a:r>
          </a:p>
        </p:txBody>
      </p:sp>
      <p:pic>
        <p:nvPicPr>
          <p:cNvPr id="2" name="Picture 1" descr="Fig05-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8" y="2066160"/>
            <a:ext cx="8274332" cy="4071750"/>
          </a:xfrm>
          <a:prstGeom prst="rect">
            <a:avLst/>
          </a:prstGeom>
        </p:spPr>
      </p:pic>
      <p:pic>
        <p:nvPicPr>
          <p:cNvPr id="6" name="Picture 5" descr="Fig06-05.bmp">
            <a:extLst>
              <a:ext uri="{FF2B5EF4-FFF2-40B4-BE49-F238E27FC236}">
                <a16:creationId xmlns:a16="http://schemas.microsoft.com/office/drawing/2014/main" id="{31751356-D329-4FF0-8721-3FDC66AD9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14" y="1868571"/>
            <a:ext cx="7366000" cy="330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83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17310"/>
            <a:ext cx="8026400" cy="311441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Combination Chart</a:t>
            </a:r>
          </a:p>
        </p:txBody>
      </p:sp>
      <p:pic>
        <p:nvPicPr>
          <p:cNvPr id="3" name="Picture 2" descr="Fig04-29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951851"/>
            <a:ext cx="7065926" cy="457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47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1002A-C107-4E34-843F-1F3723B4E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 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6CF9B7-E6EC-462E-90BF-608818B5387B}"/>
              </a:ext>
            </a:extLst>
          </p:cNvPr>
          <p:cNvSpPr txBox="1"/>
          <p:nvPr/>
        </p:nvSpPr>
        <p:spPr>
          <a:xfrm>
            <a:off x="956929" y="1690577"/>
            <a:ext cx="6826103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Open Excel file – </a:t>
            </a:r>
            <a:r>
              <a:rPr lang="en-US" sz="2000" b="1" dirty="0"/>
              <a:t>CalCourier.xlsx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On worksheet </a:t>
            </a:r>
            <a:r>
              <a:rPr lang="en-US" sz="2000" b="1" dirty="0"/>
              <a:t>Monthly Orders </a:t>
            </a:r>
            <a:r>
              <a:rPr lang="en-US" sz="2000" dirty="0"/>
              <a:t>create a histogram using cells A2:B230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Enter</a:t>
            </a:r>
            <a:r>
              <a:rPr lang="en-US" sz="2000" b="1" dirty="0"/>
              <a:t> Average Monthly Orders in 2024 </a:t>
            </a:r>
            <a:r>
              <a:rPr lang="en-US" sz="2000" dirty="0"/>
              <a:t>as the title of the chart.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On worksheet </a:t>
            </a:r>
            <a:r>
              <a:rPr lang="en-US" sz="2000" b="1" dirty="0"/>
              <a:t>Annual Income </a:t>
            </a:r>
            <a:r>
              <a:rPr lang="en-US" sz="2000" dirty="0"/>
              <a:t>add sparklines in cell H4:H9 based on data in B4:B9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On worksheet </a:t>
            </a:r>
            <a:r>
              <a:rPr lang="en-US" sz="2000" b="1" dirty="0"/>
              <a:t>Annual Income </a:t>
            </a:r>
            <a:r>
              <a:rPr lang="en-US" sz="2000" dirty="0"/>
              <a:t>create a pie chart based upon data in cells A4:B8. Placed the chart in cell K2.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Change the data labels for the pie chart to Percentage instead of Value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On worksheet </a:t>
            </a:r>
            <a:r>
              <a:rPr lang="en-US" sz="2000" b="1" dirty="0"/>
              <a:t>Annual Income</a:t>
            </a:r>
            <a:r>
              <a:rPr lang="en-US" sz="2000" dirty="0"/>
              <a:t>, use the recommended chart to create a chart based upon data in cells A4:G9. Place the chart in cell A15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25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Using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59028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 template workbook is a model from which you create new workbooks</a:t>
            </a:r>
          </a:p>
          <a:p>
            <a:r>
              <a:rPr lang="en-US" dirty="0"/>
              <a:t>Any changes or additions made to the new workbook do not affect the template file</a:t>
            </a:r>
          </a:p>
        </p:txBody>
      </p:sp>
    </p:spTree>
    <p:extLst>
      <p:ext uri="{BB962C8B-B14F-4D97-AF65-F5344CB8AC3E}">
        <p14:creationId xmlns:p14="http://schemas.microsoft.com/office/powerpoint/2010/main" val="4176699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Custom Workbook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59028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 custom template is a workbook template created by the user</a:t>
            </a:r>
          </a:p>
          <a:p>
            <a:r>
              <a:rPr lang="en-US" dirty="0"/>
              <a:t>Build with the formulas included and all formatting</a:t>
            </a:r>
          </a:p>
          <a:p>
            <a:r>
              <a:rPr lang="en-US" dirty="0"/>
              <a:t>Save the workbook as a template</a:t>
            </a:r>
          </a:p>
        </p:txBody>
      </p:sp>
    </p:spTree>
    <p:extLst>
      <p:ext uri="{BB962C8B-B14F-4D97-AF65-F5344CB8AC3E}">
        <p14:creationId xmlns:p14="http://schemas.microsoft.com/office/powerpoint/2010/main" val="1052999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31749" name="Rectangle 6"/>
          <p:cNvSpPr>
            <a:spLocks noGrp="1"/>
          </p:cNvSpPr>
          <p:nvPr>
            <p:ph type="title"/>
          </p:nvPr>
        </p:nvSpPr>
        <p:spPr>
          <a:xfrm>
            <a:off x="592196" y="891066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Linking Workbooks</a:t>
            </a:r>
          </a:p>
        </p:txBody>
      </p:sp>
      <p:sp>
        <p:nvSpPr>
          <p:cNvPr id="31750" name="Rectangle 7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420724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Link between the workbooks with workbook name</a:t>
            </a:r>
          </a:p>
          <a:p>
            <a:r>
              <a:rPr lang="en-US" dirty="0"/>
              <a:t>Including file’s complete location (the path)</a:t>
            </a:r>
          </a:p>
          <a:p>
            <a:r>
              <a:rPr lang="en-US" dirty="0"/>
              <a:t>Edit Links Dialog box (Data-Edit Links)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/>
          </p:cNvSpPr>
          <p:nvPr>
            <p:ph type="title"/>
          </p:nvPr>
        </p:nvSpPr>
        <p:spPr>
          <a:xfrm>
            <a:off x="609599" y="392430"/>
            <a:ext cx="6347714" cy="704193"/>
          </a:xfrm>
        </p:spPr>
        <p:txBody>
          <a:bodyPr/>
          <a:lstStyle/>
          <a:p>
            <a:r>
              <a:rPr lang="en-US" dirty="0"/>
              <a:t>Linking Workbooks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.</a:t>
            </a:r>
          </a:p>
        </p:txBody>
      </p:sp>
      <p:pic>
        <p:nvPicPr>
          <p:cNvPr id="5" name="Picture 4" descr="Fig06-14.bmp">
            <a:extLst>
              <a:ext uri="{FF2B5EF4-FFF2-40B4-BE49-F238E27FC236}">
                <a16:creationId xmlns:a16="http://schemas.microsoft.com/office/drawing/2014/main" id="{3C8DC677-7510-4F7C-86D2-9B5B7051E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3" y="1251741"/>
            <a:ext cx="8101886" cy="469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38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Hyperlink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721" y="816638"/>
            <a:ext cx="452622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 hyperlink is a link in a file to information within that file or another file</a:t>
            </a:r>
          </a:p>
          <a:p>
            <a:r>
              <a:rPr lang="en-US" dirty="0"/>
              <a:t>Quickly jump to a specific cell or range on another worksheet, or another workbook</a:t>
            </a:r>
          </a:p>
          <a:p>
            <a:r>
              <a:rPr lang="en-US" dirty="0"/>
              <a:t>Connect to a Word file,  a PowerPoint presentation, or a site on the web</a:t>
            </a:r>
          </a:p>
        </p:txBody>
      </p:sp>
    </p:spTree>
    <p:extLst>
      <p:ext uri="{BB962C8B-B14F-4D97-AF65-F5344CB8AC3E}">
        <p14:creationId xmlns:p14="http://schemas.microsoft.com/office/powerpoint/2010/main" val="2733539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550824"/>
            <a:ext cx="6449828" cy="1012162"/>
          </a:xfrm>
        </p:spPr>
        <p:txBody>
          <a:bodyPr anchor="ctr">
            <a:normAutofit/>
          </a:bodyPr>
          <a:lstStyle/>
          <a:p>
            <a:r>
              <a:rPr lang="en-US" dirty="0"/>
              <a:t>Hyperlinks</a:t>
            </a:r>
          </a:p>
        </p:txBody>
      </p:sp>
      <p:pic>
        <p:nvPicPr>
          <p:cNvPr id="7" name="Content Placeholder 6" descr="Screen Clipping">
            <a:extLst>
              <a:ext uri="{FF2B5EF4-FFF2-40B4-BE49-F238E27FC236}">
                <a16:creationId xmlns:a16="http://schemas.microsoft.com/office/drawing/2014/main" id="{CA67EE2E-4BCF-4813-938F-CEB6F25FB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507" y="1823419"/>
            <a:ext cx="7623543" cy="4217943"/>
          </a:xfrm>
        </p:spPr>
      </p:pic>
    </p:spTree>
    <p:extLst>
      <p:ext uri="{BB962C8B-B14F-4D97-AF65-F5344CB8AC3E}">
        <p14:creationId xmlns:p14="http://schemas.microsoft.com/office/powerpoint/2010/main" val="2550783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1002A-C107-4E34-843F-1F3723B4E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and Hyperlinks 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6CF9B7-E6EC-462E-90BF-608818B5387B}"/>
              </a:ext>
            </a:extLst>
          </p:cNvPr>
          <p:cNvSpPr txBox="1"/>
          <p:nvPr/>
        </p:nvSpPr>
        <p:spPr>
          <a:xfrm>
            <a:off x="956929" y="1467293"/>
            <a:ext cx="6826103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Open Excel file – Jackson.xlsx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On worksheet Summary cells B6-B11 link values in worksheet  Quarter 1 cells E6-E11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On worksheet Summary cells C6-C11 link values in worksheet  Quarter 2 cells E6-E11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On worksheet Summary cells D6-D11 link values in worksheet  Quarter 3 cells E6-E11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On worksheet Summary cells E6-E11 link values in worksheet  Quarter 1 cells E6-E11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On worksheet Summary cells F6-F11 use the 3D link values in worksheets Quarter 1 thru Quarter 4 cells E6-E11 to SUM the values for the Quarters.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On worksheet Summary cells G6-G11 link the values in workbook – Jackson2017.xlsx in Summary worksheet cells F6-F11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On worksheet Summary cell B15 add a hyperlink to Freedom Innovations website (http://www.freedom-innovations.com).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99059"/>
            <a:ext cx="2525519" cy="3738459"/>
          </a:xfrm>
        </p:spPr>
        <p:txBody>
          <a:bodyPr anchor="ctr">
            <a:normAutofit/>
          </a:bodyPr>
          <a:lstStyle/>
          <a:p>
            <a:r>
              <a:rPr lang="en-US" dirty="0"/>
              <a:t>External Data Sources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14005" y="708518"/>
            <a:ext cx="4430969" cy="2720482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Text/CSV</a:t>
            </a:r>
          </a:p>
          <a:p>
            <a:pPr lvl="1"/>
            <a:r>
              <a:rPr lang="en-US" sz="2400" dirty="0"/>
              <a:t>MS Access Database</a:t>
            </a:r>
          </a:p>
          <a:p>
            <a:pPr lvl="1"/>
            <a:r>
              <a:rPr lang="en-US" sz="2400" dirty="0"/>
              <a:t>MS SQL Server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6CB2FF83-5720-4D07-937C-6F5F97219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70" y="3563344"/>
            <a:ext cx="8052214" cy="159393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" y="5262466"/>
            <a:ext cx="8229657" cy="14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8980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5517</TotalTime>
  <Words>956</Words>
  <Application>Microsoft Office PowerPoint</Application>
  <PresentationFormat>On-screen Show (4:3)</PresentationFormat>
  <Paragraphs>163</Paragraphs>
  <Slides>33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MS PGothic</vt:lpstr>
      <vt:lpstr>Arial</vt:lpstr>
      <vt:lpstr>Calibri</vt:lpstr>
      <vt:lpstr>Calibri Light</vt:lpstr>
      <vt:lpstr>Cambria</vt:lpstr>
      <vt:lpstr>Trebuchet MS</vt:lpstr>
      <vt:lpstr>Wingdings</vt:lpstr>
      <vt:lpstr>Wingdings 3</vt:lpstr>
      <vt:lpstr>Custom Design</vt:lpstr>
      <vt:lpstr>Facet</vt:lpstr>
      <vt:lpstr>Saddleback College  CONTRACT EDUCATION   </vt:lpstr>
      <vt:lpstr>External Data objects</vt:lpstr>
      <vt:lpstr>Referencing Cells and Ranges in Other Worksheets</vt:lpstr>
      <vt:lpstr>Linking Workbooks</vt:lpstr>
      <vt:lpstr>Linking Workbooks</vt:lpstr>
      <vt:lpstr>Creating a Hyperlink</vt:lpstr>
      <vt:lpstr>Hyperlinks</vt:lpstr>
      <vt:lpstr>Links and Hyperlinks Exercise</vt:lpstr>
      <vt:lpstr>External Data Sources</vt:lpstr>
      <vt:lpstr>Importing Text to Excel</vt:lpstr>
      <vt:lpstr>Importing Access to Excel</vt:lpstr>
      <vt:lpstr>PowerPoint Presentation</vt:lpstr>
      <vt:lpstr>Transforming Data with Queries</vt:lpstr>
      <vt:lpstr>Creating a PivotTable from the Data Model</vt:lpstr>
      <vt:lpstr>Charting Trends</vt:lpstr>
      <vt:lpstr>Creating a Forecast Sheet</vt:lpstr>
      <vt:lpstr>Charts and Graphs</vt:lpstr>
      <vt:lpstr>Creating Chart  Process</vt:lpstr>
      <vt:lpstr>Getting Started with Excel Charts </vt:lpstr>
      <vt:lpstr>Excel Charts – Quick Analysis Tool</vt:lpstr>
      <vt:lpstr>Working with Chart Elements</vt:lpstr>
      <vt:lpstr>Pie Charts </vt:lpstr>
      <vt:lpstr>Pie Chart Legend</vt:lpstr>
      <vt:lpstr>Chart Elements - Pie Slice Colors</vt:lpstr>
      <vt:lpstr>Creating a Column Chart</vt:lpstr>
      <vt:lpstr>Creating a Clustered Column Chart</vt:lpstr>
      <vt:lpstr>Creating a Line Chart</vt:lpstr>
      <vt:lpstr>Formatting Data Markers</vt:lpstr>
      <vt:lpstr>Formatting the Plot Area</vt:lpstr>
      <vt:lpstr>Creating a Combination Chart</vt:lpstr>
      <vt:lpstr>Charts Exercise</vt:lpstr>
      <vt:lpstr>Using Templates</vt:lpstr>
      <vt:lpstr>Creating a Custom Workbook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Israel Dominguez</dc:creator>
  <cp:lastModifiedBy>Alan Foote</cp:lastModifiedBy>
  <cp:revision>316</cp:revision>
  <cp:lastPrinted>2017-05-04T19:28:11Z</cp:lastPrinted>
  <dcterms:created xsi:type="dcterms:W3CDTF">2015-09-21T16:37:00Z</dcterms:created>
  <dcterms:modified xsi:type="dcterms:W3CDTF">2018-12-13T03:49:34Z</dcterms:modified>
</cp:coreProperties>
</file>